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3246120"/>
            <a:ext cx="12188952" cy="27432"/>
          </a:xfrm>
          <a:prstGeom prst="rect">
            <a:avLst/>
          </a:prstGeom>
          <a:solidFill>
            <a:srgbClr val="C49A2C"/>
          </a:solidFill>
          <a:ln/>
        </p:spPr>
      </p:sp>
      <p:sp>
        <p:nvSpPr>
          <p:cNvPr id="3" name="Text 1"/>
          <p:cNvSpPr/>
          <p:nvPr/>
        </p:nvSpPr>
        <p:spPr>
          <a:xfrm>
            <a:off x="822960" y="2286000"/>
            <a:ext cx="105156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INSIGHT </a:t>
            </a:r>
            <a:pPr indent="0" marL="0">
              <a:buNone/>
            </a:pPr>
            <a:r>
              <a:rPr lang="en-US" sz="46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ANALYTICS</a:t>
            </a:r>
            <a:endParaRPr lang="en-US" sz="4600" dirty="0"/>
          </a:p>
        </p:txBody>
      </p:sp>
      <p:sp>
        <p:nvSpPr>
          <p:cNvPr id="4" name="Text 2"/>
          <p:cNvSpPr/>
          <p:nvPr/>
        </p:nvSpPr>
        <p:spPr>
          <a:xfrm>
            <a:off x="822960" y="3429000"/>
            <a:ext cx="98755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embedded crime analyst your agency can't justify hiring full-time.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22960" y="6035040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200" kern="0" dirty="0">
                <a:solidFill>
                  <a:srgbClr val="8A96A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MASTER PITCH DECK  ·  PICK THE SLIDES YOU NEED</a:t>
            </a:r>
            <a:endParaRPr lang="en-US" sz="105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457200"/>
            <a:ext cx="2926080" cy="384048"/>
          </a:xfrm>
          <a:prstGeom prst="roundRect">
            <a:avLst>
              <a:gd name="adj" fmla="val 19048"/>
            </a:avLst>
          </a:prstGeom>
          <a:solidFill>
            <a:srgbClr val="C49A2C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0" y="45720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FOR: CONFERENCE AUDIENCE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SEE IT IN ACTION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73152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 free look at your own data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8686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chiefs and analysts meeting us at IACP, state chiefs' conferences, or similar events.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194560"/>
            <a:ext cx="10332720" cy="3291840"/>
          </a:xfrm>
          <a:prstGeom prst="roundRect">
            <a:avLst>
              <a:gd name="adj" fmla="val 1667"/>
            </a:avLst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914400" y="2560320"/>
            <a:ext cx="5486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Free Data Review</a:t>
            </a:r>
            <a:endParaRPr lang="en-US" sz="2000" dirty="0"/>
          </a:p>
        </p:txBody>
      </p:sp>
      <p:sp>
        <p:nvSpPr>
          <p:cNvPr id="9" name="Text 7"/>
          <p:cNvSpPr/>
          <p:nvPr/>
        </p:nvSpPr>
        <p:spPr>
          <a:xfrm>
            <a:off x="914400" y="3200400"/>
            <a:ext cx="896112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E3E9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Bring your Spillman RMS export (or let us pull a sample) and we'll turn around a real weekly-summary-style report — no cost, no obligation. It's the fastest way to see what your own agency's data looks like in our format.</a:t>
            </a:r>
            <a:endParaRPr lang="en-US" sz="1350" dirty="0"/>
          </a:p>
        </p:txBody>
      </p:sp>
      <p:sp>
        <p:nvSpPr>
          <p:cNvPr id="10" name="Text 8"/>
          <p:cNvSpPr/>
          <p:nvPr/>
        </p:nvSpPr>
        <p:spPr>
          <a:xfrm>
            <a:off x="914400" y="4663440"/>
            <a:ext cx="896112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at our table for a Free Data Review, or scan the code on our one-pager to book a time.</a:t>
            </a:r>
            <a:endParaRPr lang="en-US" sz="1200" dirty="0"/>
          </a:p>
        </p:txBody>
      </p:sp>
      <p:sp>
        <p:nvSpPr>
          <p:cNvPr id="11" name="Text 9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CURRENT TRACTION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we work with today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2194560"/>
            <a:ext cx="3383280" cy="1737360"/>
          </a:xfrm>
          <a:prstGeom prst="roundRect">
            <a:avLst>
              <a:gd name="adj" fmla="val 2632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051560" y="246888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El Monte PD</a:t>
            </a:r>
            <a:endParaRPr lang="en-US" sz="1700" dirty="0"/>
          </a:p>
        </p:txBody>
      </p:sp>
      <p:sp>
        <p:nvSpPr>
          <p:cNvPr id="6" name="Text 4"/>
          <p:cNvSpPr/>
          <p:nvPr/>
        </p:nvSpPr>
        <p:spPr>
          <a:xfrm>
            <a:off x="1051560" y="301752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 client</a:t>
            </a:r>
            <a:endParaRPr lang="en-US" sz="1150" dirty="0"/>
          </a:p>
        </p:txBody>
      </p:sp>
      <p:sp>
        <p:nvSpPr>
          <p:cNvPr id="7" name="Shape 5"/>
          <p:cNvSpPr/>
          <p:nvPr/>
        </p:nvSpPr>
        <p:spPr>
          <a:xfrm>
            <a:off x="4526280" y="2194560"/>
            <a:ext cx="3383280" cy="1737360"/>
          </a:xfrm>
          <a:prstGeom prst="roundRect">
            <a:avLst>
              <a:gd name="adj" fmla="val 2632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754880" y="246888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Brea PD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4754880" y="301752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 client</a:t>
            </a:r>
            <a:endParaRPr lang="en-US" sz="1150" dirty="0"/>
          </a:p>
        </p:txBody>
      </p:sp>
      <p:sp>
        <p:nvSpPr>
          <p:cNvPr id="10" name="Shape 8"/>
          <p:cNvSpPr/>
          <p:nvPr/>
        </p:nvSpPr>
        <p:spPr>
          <a:xfrm>
            <a:off x="8229600" y="2194560"/>
            <a:ext cx="3383280" cy="1737360"/>
          </a:xfrm>
          <a:prstGeom prst="roundRect">
            <a:avLst>
              <a:gd name="adj" fmla="val 2632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458200" y="2468880"/>
            <a:ext cx="2926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Azusa PD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8458200" y="3017520"/>
            <a:ext cx="292608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pilot · Chief Rocky Wenrick</a:t>
            </a:r>
            <a:endParaRPr lang="en-US" sz="1150" dirty="0"/>
          </a:p>
        </p:txBody>
      </p:sp>
      <p:sp>
        <p:nvSpPr>
          <p:cNvPr id="13" name="Text 11"/>
          <p:cNvSpPr/>
          <p:nvPr/>
        </p:nvSpPr>
        <p:spPr>
          <a:xfrm>
            <a:off x="822960" y="4389120"/>
            <a:ext cx="96012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Team: Cynthia Haebe + 3 analysts  ·  Data source: Spillman Technologies RMS (Tyler Technologies)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11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NEXT STEPS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822960"/>
            <a:ext cx="91440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Let's get your agency live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411480" cy="41148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5" name="Text 3"/>
          <p:cNvSpPr/>
          <p:nvPr/>
        </p:nvSpPr>
        <p:spPr>
          <a:xfrm>
            <a:off x="548640" y="21945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1143000" y="2212848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3E9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Share a Spillman RMS export for a free data review</a:t>
            </a:r>
            <a:endParaRPr lang="en-US" sz="1500" dirty="0"/>
          </a:p>
        </p:txBody>
      </p:sp>
      <p:sp>
        <p:nvSpPr>
          <p:cNvPr id="7" name="Shape 5"/>
          <p:cNvSpPr/>
          <p:nvPr/>
        </p:nvSpPr>
        <p:spPr>
          <a:xfrm>
            <a:off x="548640" y="2880360"/>
            <a:ext cx="411480" cy="41148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8803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1143000" y="2898648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3E9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build your custom dashboard and first report</a:t>
            </a:r>
            <a:endParaRPr lang="en-US" sz="1500" dirty="0"/>
          </a:p>
        </p:txBody>
      </p:sp>
      <p:sp>
        <p:nvSpPr>
          <p:cNvPr id="10" name="Shape 8"/>
          <p:cNvSpPr/>
          <p:nvPr/>
        </p:nvSpPr>
        <p:spPr>
          <a:xfrm>
            <a:off x="548640" y="3566160"/>
            <a:ext cx="411480" cy="41148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566160"/>
            <a:ext cx="411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500" dirty="0"/>
          </a:p>
        </p:txBody>
      </p:sp>
      <p:sp>
        <p:nvSpPr>
          <p:cNvPr id="12" name="Text 10"/>
          <p:cNvSpPr/>
          <p:nvPr/>
        </p:nvSpPr>
        <p:spPr>
          <a:xfrm>
            <a:off x="1143000" y="3584448"/>
            <a:ext cx="86868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3E9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 live — weekly reports start flowing in ~30 days</a:t>
            </a:r>
            <a:endParaRPr lang="en-US" sz="1500" dirty="0"/>
          </a:p>
        </p:txBody>
      </p:sp>
      <p:sp>
        <p:nvSpPr>
          <p:cNvPr id="13" name="Text 11"/>
          <p:cNvSpPr/>
          <p:nvPr/>
        </p:nvSpPr>
        <p:spPr>
          <a:xfrm>
            <a:off x="548640" y="512064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Cynthia Haebe  ·  Insight Analytics</a:t>
            </a:r>
            <a:endParaRPr lang="en-US" sz="1350" dirty="0"/>
          </a:p>
        </p:txBody>
      </p:sp>
      <p:sp>
        <p:nvSpPr>
          <p:cNvPr id="14" name="Text 12"/>
          <p:cNvSpPr/>
          <p:nvPr/>
        </p:nvSpPr>
        <p:spPr>
          <a:xfrm>
            <a:off x="548640" y="54864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cynthiahaebe22@gmail.com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2960" y="2743200"/>
            <a:ext cx="1051560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INSIGHT </a:t>
            </a:r>
            <a:pPr algn="ctr" indent="0" marL="0">
              <a:buNone/>
            </a:pPr>
            <a:r>
              <a:rPr lang="en-US" sz="38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ANALYTICS</a:t>
            </a:r>
            <a:endParaRPr lang="en-US" sz="3800" dirty="0"/>
          </a:p>
        </p:txBody>
      </p:sp>
      <p:sp>
        <p:nvSpPr>
          <p:cNvPr id="3" name="Text 1"/>
          <p:cNvSpPr/>
          <p:nvPr/>
        </p:nvSpPr>
        <p:spPr>
          <a:xfrm>
            <a:off x="822960" y="365760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i="1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Thank you.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PROBLEM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694944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Every agency needs crime intelligence.</a:t>
            </a:r>
            <a:endParaRPr lang="en-US" sz="3200" dirty="0"/>
          </a:p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Most can't staff it.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331720"/>
            <a:ext cx="128016" cy="128016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5" name="Text 3"/>
          <p:cNvSpPr/>
          <p:nvPr/>
        </p:nvSpPr>
        <p:spPr>
          <a:xfrm>
            <a:off x="868680" y="214884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full-time analyst runs $74K+ a year  </a:t>
            </a:r>
            <a:pPr indent="0" marL="0">
              <a:buNone/>
            </a:pPr>
            <a:r>
              <a:rPr lang="en-US" sz="13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before benefits, training, or turnover risk.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48640" y="3383280"/>
            <a:ext cx="128016" cy="128016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7" name="Text 5"/>
          <p:cNvSpPr/>
          <p:nvPr/>
        </p:nvSpPr>
        <p:spPr>
          <a:xfrm>
            <a:off x="868680" y="320040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Recruiting and onboarding takes months  </a:t>
            </a:r>
            <a:pPr indent="0" marL="0">
              <a:buNone/>
            </a:pPr>
            <a:r>
              <a:rPr lang="en-US" sz="13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— time most agencies don't have against rising case volume.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548640" y="4434840"/>
            <a:ext cx="128016" cy="128016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9" name="Text 7"/>
          <p:cNvSpPr/>
          <p:nvPr/>
        </p:nvSpPr>
        <p:spPr>
          <a:xfrm>
            <a:off x="868680" y="4251960"/>
            <a:ext cx="63093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analyst is one point of failure  </a:t>
            </a:r>
            <a:pPr indent="0" marL="0">
              <a:buNone/>
            </a:pPr>
            <a:r>
              <a:rPr lang="en-US" sz="13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sick leave, turnover, or a vacancy leaves the agency blind.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7406640" y="1920240"/>
            <a:ext cx="4206240" cy="3017520"/>
          </a:xfrm>
          <a:prstGeom prst="roundRect">
            <a:avLst>
              <a:gd name="adj" fmla="val 1818"/>
            </a:avLst>
          </a:prstGeom>
          <a:solidFill>
            <a:srgbClr val="16233A"/>
          </a:solidFill>
          <a:ln/>
        </p:spPr>
      </p:sp>
      <p:sp>
        <p:nvSpPr>
          <p:cNvPr id="11" name="Text 9"/>
          <p:cNvSpPr/>
          <p:nvPr/>
        </p:nvSpPr>
        <p:spPr>
          <a:xfrm>
            <a:off x="7406640" y="2514600"/>
            <a:ext cx="42062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$74K+</a:t>
            </a:r>
            <a:endParaRPr lang="en-US" sz="4400" dirty="0"/>
          </a:p>
        </p:txBody>
      </p:sp>
      <p:sp>
        <p:nvSpPr>
          <p:cNvPr id="12" name="Text 10"/>
          <p:cNvSpPr/>
          <p:nvPr/>
        </p:nvSpPr>
        <p:spPr>
          <a:xfrm>
            <a:off x="7772400" y="3429000"/>
            <a:ext cx="347472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average fully-loaded cost of one</a:t>
            </a:r>
            <a:endParaRPr lang="en-US" sz="1250" dirty="0"/>
          </a:p>
          <a:p>
            <a:pPr algn="ctr" indent="0" marL="0">
              <a:buNone/>
            </a:pPr>
            <a:r>
              <a:rPr lang="en-US" sz="125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full-time crime analyst, per year</a:t>
            </a:r>
            <a:endParaRPr lang="en-US" sz="1250" dirty="0"/>
          </a:p>
        </p:txBody>
      </p:sp>
      <p:sp>
        <p:nvSpPr>
          <p:cNvPr id="13" name="Text 11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WHERE WE FIT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gap in the market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2651760" cy="3840480"/>
          </a:xfrm>
          <a:prstGeom prst="roundRect">
            <a:avLst>
              <a:gd name="adj" fmla="val 1724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731520" y="22402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Software Tools</a:t>
            </a:r>
            <a:endParaRPr lang="en-US" sz="1550" dirty="0"/>
          </a:p>
        </p:txBody>
      </p:sp>
      <p:sp>
        <p:nvSpPr>
          <p:cNvPr id="6" name="Text 4"/>
          <p:cNvSpPr/>
          <p:nvPr/>
        </p:nvSpPr>
        <p:spPr>
          <a:xfrm>
            <a:off x="731520" y="27432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ESRI, Mark43/Axon, Motorola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731520" y="3337560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Powerful platforms — but the agency still has to run them.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429000" y="1965960"/>
            <a:ext cx="2651760" cy="3840480"/>
          </a:xfrm>
          <a:prstGeom prst="roundRect">
            <a:avLst>
              <a:gd name="adj" fmla="val 1724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3611880" y="22402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One-Off Consulting</a:t>
            </a:r>
            <a:endParaRPr lang="en-US" sz="1550" dirty="0"/>
          </a:p>
        </p:txBody>
      </p:sp>
      <p:sp>
        <p:nvSpPr>
          <p:cNvPr id="10" name="Text 8"/>
          <p:cNvSpPr/>
          <p:nvPr/>
        </p:nvSpPr>
        <p:spPr>
          <a:xfrm>
            <a:off x="3611880" y="27432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PERF, IACP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3611880" y="3337560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point-in-time study, not ongoing support.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309360" y="1965960"/>
            <a:ext cx="2651760" cy="3840480"/>
          </a:xfrm>
          <a:prstGeom prst="roundRect">
            <a:avLst>
              <a:gd name="adj" fmla="val 1724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92240" y="22402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Full-Time Hire</a:t>
            </a:r>
            <a:endParaRPr lang="en-US" sz="1550" dirty="0"/>
          </a:p>
        </p:txBody>
      </p:sp>
      <p:sp>
        <p:nvSpPr>
          <p:cNvPr id="14" name="Text 12"/>
          <p:cNvSpPr/>
          <p:nvPr/>
        </p:nvSpPr>
        <p:spPr>
          <a:xfrm>
            <a:off x="6492240" y="27432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traditional answer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6492240" y="3337560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$74K+/yr, months to hire, one point of failure.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9189720" y="1965960"/>
            <a:ext cx="2651760" cy="3840480"/>
          </a:xfrm>
          <a:prstGeom prst="roundRect">
            <a:avLst>
              <a:gd name="adj" fmla="val 1724"/>
            </a:avLst>
          </a:prstGeom>
          <a:solidFill>
            <a:srgbClr val="334B73"/>
          </a:solidFill>
          <a:ln/>
        </p:spPr>
      </p:sp>
      <p:sp>
        <p:nvSpPr>
          <p:cNvPr id="17" name="Text 15"/>
          <p:cNvSpPr/>
          <p:nvPr/>
        </p:nvSpPr>
        <p:spPr>
          <a:xfrm>
            <a:off x="9372600" y="2240280"/>
            <a:ext cx="22860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Insight Analytics</a:t>
            </a:r>
            <a:endParaRPr lang="en-US" sz="1550" dirty="0"/>
          </a:p>
        </p:txBody>
      </p:sp>
      <p:sp>
        <p:nvSpPr>
          <p:cNvPr id="18" name="Text 16"/>
          <p:cNvSpPr/>
          <p:nvPr/>
        </p:nvSpPr>
        <p:spPr>
          <a:xfrm>
            <a:off x="9372600" y="2743200"/>
            <a:ext cx="22860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i="1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embedded analyst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9372600" y="3337560"/>
            <a:ext cx="2286000" cy="2103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200" dirty="0">
                <a:solidFill>
                  <a:srgbClr val="E3E9F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Ongoing, live in ~30 days, a fraction of FTE cost.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PRODUCT OFFERING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we deliver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1965960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777240" y="2194560"/>
            <a:ext cx="365760" cy="36576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2194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77240" y="26517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Weekly Summaries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777240" y="304495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52 per year — the agency's regular pulse check.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4297680" y="1965960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526280" y="2194560"/>
            <a:ext cx="365760" cy="36576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11" name="Text 9"/>
          <p:cNvSpPr/>
          <p:nvPr/>
        </p:nvSpPr>
        <p:spPr>
          <a:xfrm>
            <a:off x="4526280" y="2194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4526280" y="26517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NIBRS Crime Reports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4526280" y="304495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12 per year — compliant, presentation-ready.</a:t>
            </a:r>
            <a:endParaRPr lang="en-US" sz="1050" dirty="0"/>
          </a:p>
        </p:txBody>
      </p:sp>
      <p:sp>
        <p:nvSpPr>
          <p:cNvPr id="14" name="Shape 12"/>
          <p:cNvSpPr/>
          <p:nvPr/>
        </p:nvSpPr>
        <p:spPr>
          <a:xfrm>
            <a:off x="8046720" y="1965960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275320" y="2194560"/>
            <a:ext cx="365760" cy="36576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16" name="Text 14"/>
          <p:cNvSpPr/>
          <p:nvPr/>
        </p:nvSpPr>
        <p:spPr>
          <a:xfrm>
            <a:off x="8275320" y="21945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8275320" y="26517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30/60-Day Comparisons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8275320" y="304495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Fast reads on emerging trends.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548640" y="3794760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777240" y="4023360"/>
            <a:ext cx="365760" cy="36576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21" name="Text 19"/>
          <p:cNvSpPr/>
          <p:nvPr/>
        </p:nvSpPr>
        <p:spPr>
          <a:xfrm>
            <a:off x="777240" y="4023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300" dirty="0"/>
          </a:p>
        </p:txBody>
      </p:sp>
      <p:sp>
        <p:nvSpPr>
          <p:cNvPr id="22" name="Text 20"/>
          <p:cNvSpPr/>
          <p:nvPr/>
        </p:nvSpPr>
        <p:spPr>
          <a:xfrm>
            <a:off x="777240" y="44805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Mid-Year &amp; Annual Reports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777240" y="487375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Board- and council-ready summaries.</a:t>
            </a:r>
            <a:endParaRPr lang="en-US" sz="1050" dirty="0"/>
          </a:p>
        </p:txBody>
      </p:sp>
      <p:sp>
        <p:nvSpPr>
          <p:cNvPr id="24" name="Shape 22"/>
          <p:cNvSpPr/>
          <p:nvPr/>
        </p:nvSpPr>
        <p:spPr>
          <a:xfrm>
            <a:off x="4297680" y="3794760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25" name="Shape 23"/>
          <p:cNvSpPr/>
          <p:nvPr/>
        </p:nvSpPr>
        <p:spPr>
          <a:xfrm>
            <a:off x="4526280" y="4023360"/>
            <a:ext cx="365760" cy="36576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26" name="Text 24"/>
          <p:cNvSpPr/>
          <p:nvPr/>
        </p:nvSpPr>
        <p:spPr>
          <a:xfrm>
            <a:off x="4526280" y="4023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300" dirty="0"/>
          </a:p>
        </p:txBody>
      </p:sp>
      <p:sp>
        <p:nvSpPr>
          <p:cNvPr id="27" name="Text 25"/>
          <p:cNvSpPr/>
          <p:nvPr/>
        </p:nvSpPr>
        <p:spPr>
          <a:xfrm>
            <a:off x="4526280" y="44805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Live Dashboard Upgrade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4526280" y="487375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Power BI — the key differentiator.</a:t>
            </a:r>
            <a:endParaRPr lang="en-US" sz="1050" dirty="0"/>
          </a:p>
        </p:txBody>
      </p:sp>
      <p:sp>
        <p:nvSpPr>
          <p:cNvPr id="29" name="Shape 27"/>
          <p:cNvSpPr/>
          <p:nvPr/>
        </p:nvSpPr>
        <p:spPr>
          <a:xfrm>
            <a:off x="8046720" y="3794760"/>
            <a:ext cx="3520440" cy="1600200"/>
          </a:xfrm>
          <a:prstGeom prst="roundRect">
            <a:avLst>
              <a:gd name="adj" fmla="val 2857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30" name="Shape 28"/>
          <p:cNvSpPr/>
          <p:nvPr/>
        </p:nvSpPr>
        <p:spPr>
          <a:xfrm>
            <a:off x="8275320" y="4023360"/>
            <a:ext cx="365760" cy="365760"/>
          </a:xfrm>
          <a:prstGeom prst="ellipse">
            <a:avLst/>
          </a:prstGeom>
          <a:solidFill>
            <a:srgbClr val="C49A2C"/>
          </a:solidFill>
          <a:ln/>
        </p:spPr>
      </p:sp>
      <p:sp>
        <p:nvSpPr>
          <p:cNvPr id="31" name="Text 29"/>
          <p:cNvSpPr/>
          <p:nvPr/>
        </p:nvSpPr>
        <p:spPr>
          <a:xfrm>
            <a:off x="8275320" y="402336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300" dirty="0"/>
          </a:p>
        </p:txBody>
      </p:sp>
      <p:sp>
        <p:nvSpPr>
          <p:cNvPr id="32" name="Text 30"/>
          <p:cNvSpPr/>
          <p:nvPr/>
        </p:nvSpPr>
        <p:spPr>
          <a:xfrm>
            <a:off x="8275320" y="4480560"/>
            <a:ext cx="306324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Mobile Forensics Add-On</a:t>
            </a:r>
            <a:endParaRPr lang="en-US" sz="1300" dirty="0"/>
          </a:p>
        </p:txBody>
      </p:sp>
      <p:sp>
        <p:nvSpPr>
          <p:cNvPr id="33" name="Text 31"/>
          <p:cNvSpPr/>
          <p:nvPr/>
        </p:nvSpPr>
        <p:spPr>
          <a:xfrm>
            <a:off x="8275320" y="4873752"/>
            <a:ext cx="30632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Phone data extraction, on demand.</a:t>
            </a:r>
            <a:endParaRPr lang="en-US" sz="1050" dirty="0"/>
          </a:p>
        </p:txBody>
      </p:sp>
      <p:sp>
        <p:nvSpPr>
          <p:cNvPr id="34" name="Text 3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35" name="Text 33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ONBOARDING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7315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works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2194560" y="1920240"/>
            <a:ext cx="731520" cy="731520"/>
          </a:xfrm>
          <a:prstGeom prst="ellipse">
            <a:avLst/>
          </a:prstGeom>
          <a:solidFill>
            <a:srgbClr val="334B73"/>
          </a:solidFill>
          <a:ln/>
        </p:spPr>
      </p:sp>
      <p:sp>
        <p:nvSpPr>
          <p:cNvPr id="5" name="Text 3"/>
          <p:cNvSpPr/>
          <p:nvPr/>
        </p:nvSpPr>
        <p:spPr>
          <a:xfrm>
            <a:off x="2194560" y="19202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2200" dirty="0"/>
          </a:p>
        </p:txBody>
      </p:sp>
      <p:sp>
        <p:nvSpPr>
          <p:cNvPr id="6" name="Text 4"/>
          <p:cNvSpPr/>
          <p:nvPr/>
        </p:nvSpPr>
        <p:spPr>
          <a:xfrm>
            <a:off x="914400" y="27889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Free Data Review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914400" y="32461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look at your Spillman RMS data at no cost.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261104" y="2240280"/>
            <a:ext cx="347472" cy="274320"/>
          </a:xfrm>
          <a:prstGeom prst="rightArrow">
            <a:avLst/>
          </a:prstGeom>
          <a:solidFill>
            <a:srgbClr val="C49A2C"/>
          </a:solidFill>
          <a:ln/>
        </p:spPr>
      </p:sp>
      <p:sp>
        <p:nvSpPr>
          <p:cNvPr id="9" name="Shape 7"/>
          <p:cNvSpPr/>
          <p:nvPr/>
        </p:nvSpPr>
        <p:spPr>
          <a:xfrm>
            <a:off x="5943600" y="1920240"/>
            <a:ext cx="731520" cy="731520"/>
          </a:xfrm>
          <a:prstGeom prst="ellipse">
            <a:avLst/>
          </a:prstGeom>
          <a:solidFill>
            <a:srgbClr val="334B73"/>
          </a:solidFill>
          <a:ln/>
        </p:spPr>
      </p:sp>
      <p:sp>
        <p:nvSpPr>
          <p:cNvPr id="10" name="Text 8"/>
          <p:cNvSpPr/>
          <p:nvPr/>
        </p:nvSpPr>
        <p:spPr>
          <a:xfrm>
            <a:off x="5943600" y="19202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2200" dirty="0"/>
          </a:p>
        </p:txBody>
      </p:sp>
      <p:sp>
        <p:nvSpPr>
          <p:cNvPr id="11" name="Text 9"/>
          <p:cNvSpPr/>
          <p:nvPr/>
        </p:nvSpPr>
        <p:spPr>
          <a:xfrm>
            <a:off x="4663440" y="27889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Custom Dashboard Built</a:t>
            </a:r>
            <a:endParaRPr lang="en-US" sz="1450" dirty="0"/>
          </a:p>
        </p:txBody>
      </p:sp>
      <p:sp>
        <p:nvSpPr>
          <p:cNvPr id="12" name="Text 10"/>
          <p:cNvSpPr/>
          <p:nvPr/>
        </p:nvSpPr>
        <p:spPr>
          <a:xfrm>
            <a:off x="4663440" y="32461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Your reports and Power BI dashboard, configured to your agency.</a:t>
            </a:r>
            <a:endParaRPr lang="en-US" sz="1150" dirty="0"/>
          </a:p>
        </p:txBody>
      </p:sp>
      <p:sp>
        <p:nvSpPr>
          <p:cNvPr id="13" name="Shape 11"/>
          <p:cNvSpPr/>
          <p:nvPr/>
        </p:nvSpPr>
        <p:spPr>
          <a:xfrm>
            <a:off x="8010144" y="2240280"/>
            <a:ext cx="347472" cy="274320"/>
          </a:xfrm>
          <a:prstGeom prst="rightArrow">
            <a:avLst/>
          </a:prstGeom>
          <a:solidFill>
            <a:srgbClr val="C49A2C"/>
          </a:solidFill>
          <a:ln/>
        </p:spPr>
      </p:sp>
      <p:sp>
        <p:nvSpPr>
          <p:cNvPr id="14" name="Shape 12"/>
          <p:cNvSpPr/>
          <p:nvPr/>
        </p:nvSpPr>
        <p:spPr>
          <a:xfrm>
            <a:off x="9692640" y="1920240"/>
            <a:ext cx="731520" cy="731520"/>
          </a:xfrm>
          <a:prstGeom prst="ellipse">
            <a:avLst/>
          </a:prstGeom>
          <a:solidFill>
            <a:srgbClr val="334B73"/>
          </a:solidFill>
          <a:ln/>
        </p:spPr>
      </p:sp>
      <p:sp>
        <p:nvSpPr>
          <p:cNvPr id="15" name="Text 13"/>
          <p:cNvSpPr/>
          <p:nvPr/>
        </p:nvSpPr>
        <p:spPr>
          <a:xfrm>
            <a:off x="9692640" y="1920240"/>
            <a:ext cx="73152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2200" dirty="0"/>
          </a:p>
        </p:txBody>
      </p:sp>
      <p:sp>
        <p:nvSpPr>
          <p:cNvPr id="16" name="Text 14"/>
          <p:cNvSpPr/>
          <p:nvPr/>
        </p:nvSpPr>
        <p:spPr>
          <a:xfrm>
            <a:off x="8412480" y="2788920"/>
            <a:ext cx="32918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5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Weekly Reports Delivered</a:t>
            </a:r>
            <a:endParaRPr lang="en-US" sz="1450" dirty="0"/>
          </a:p>
        </p:txBody>
      </p:sp>
      <p:sp>
        <p:nvSpPr>
          <p:cNvPr id="17" name="Text 15"/>
          <p:cNvSpPr/>
          <p:nvPr/>
        </p:nvSpPr>
        <p:spPr>
          <a:xfrm>
            <a:off x="8412480" y="3246120"/>
            <a:ext cx="329184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5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Live and running — no further lift from your team.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548640" y="5212080"/>
            <a:ext cx="10058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i="1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Typically live within 30 days of signature.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TRACK RECORD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96012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agencies trust Insight Analytics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822960" y="2194560"/>
            <a:ext cx="3383280" cy="2377440"/>
          </a:xfrm>
          <a:prstGeom prst="roundRect">
            <a:avLst>
              <a:gd name="adj" fmla="val 1923"/>
            </a:avLst>
          </a:prstGeom>
          <a:solidFill>
            <a:srgbClr val="16233A"/>
          </a:solidFill>
          <a:ln/>
        </p:spPr>
      </p:sp>
      <p:sp>
        <p:nvSpPr>
          <p:cNvPr id="5" name="Text 3"/>
          <p:cNvSpPr/>
          <p:nvPr/>
        </p:nvSpPr>
        <p:spPr>
          <a:xfrm>
            <a:off x="822960" y="251460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30+</a:t>
            </a:r>
            <a:endParaRPr lang="en-US" sz="4000" dirty="0"/>
          </a:p>
        </p:txBody>
      </p:sp>
      <p:sp>
        <p:nvSpPr>
          <p:cNvPr id="6" name="Text 4"/>
          <p:cNvSpPr/>
          <p:nvPr/>
        </p:nvSpPr>
        <p:spPr>
          <a:xfrm>
            <a:off x="1051560" y="347472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years of combined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law enforcement analysis experience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4526280" y="2194560"/>
            <a:ext cx="3383280" cy="2377440"/>
          </a:xfrm>
          <a:prstGeom prst="roundRect">
            <a:avLst>
              <a:gd name="adj" fmla="val 1923"/>
            </a:avLst>
          </a:prstGeom>
          <a:solidFill>
            <a:srgbClr val="16233A"/>
          </a:solidFill>
          <a:ln/>
        </p:spPr>
      </p:sp>
      <p:sp>
        <p:nvSpPr>
          <p:cNvPr id="8" name="Text 6"/>
          <p:cNvSpPr/>
          <p:nvPr/>
        </p:nvSpPr>
        <p:spPr>
          <a:xfrm>
            <a:off x="4526280" y="251460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4000" dirty="0"/>
          </a:p>
        </p:txBody>
      </p:sp>
      <p:sp>
        <p:nvSpPr>
          <p:cNvPr id="9" name="Text 7"/>
          <p:cNvSpPr/>
          <p:nvPr/>
        </p:nvSpPr>
        <p:spPr>
          <a:xfrm>
            <a:off x="4754880" y="347472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confirmed agency clients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 Monte PD &amp; Brea PD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8229600" y="2194560"/>
            <a:ext cx="3383280" cy="2377440"/>
          </a:xfrm>
          <a:prstGeom prst="roundRect">
            <a:avLst>
              <a:gd name="adj" fmla="val 1923"/>
            </a:avLst>
          </a:prstGeom>
          <a:solidFill>
            <a:srgbClr val="16233A"/>
          </a:solidFill>
          <a:ln/>
        </p:spPr>
      </p:sp>
      <p:sp>
        <p:nvSpPr>
          <p:cNvPr id="11" name="Text 9"/>
          <p:cNvSpPr/>
          <p:nvPr/>
        </p:nvSpPr>
        <p:spPr>
          <a:xfrm>
            <a:off x="8229600" y="2514600"/>
            <a:ext cx="33832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C49A2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4000" dirty="0"/>
          </a:p>
        </p:txBody>
      </p:sp>
      <p:sp>
        <p:nvSpPr>
          <p:cNvPr id="12" name="Text 10"/>
          <p:cNvSpPr/>
          <p:nvPr/>
        </p:nvSpPr>
        <p:spPr>
          <a:xfrm>
            <a:off x="8458200" y="3474720"/>
            <a:ext cx="292608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active pilot</a:t>
            </a:r>
            <a:endParaRPr lang="en-US" sz="1200" dirty="0"/>
          </a:p>
          <a:p>
            <a:pPr algn="ctr" indent="0" marL="0">
              <a:buNone/>
            </a:pPr>
            <a:r>
              <a:rPr lang="en-US" sz="12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Azusa Police Department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822960" y="5029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drawn directly from each agency's existing Spillman Technologies RMS — no new system for your team to learn.</a:t>
            </a:r>
            <a:endParaRPr lang="en-US" sz="1250" dirty="0"/>
          </a:p>
        </p:txBody>
      </p:sp>
      <p:sp>
        <p:nvSpPr>
          <p:cNvPr id="14" name="Text 12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6233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14400" y="1920240"/>
            <a:ext cx="10332720" cy="1645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“We don't compete with software —</a:t>
            </a:r>
            <a:endParaRPr lang="en-US" sz="3000" dirty="0"/>
          </a:p>
          <a:p>
            <a:pPr indent="0" marL="0">
              <a:buNone/>
            </a:pPr>
            <a:r>
              <a:rPr lang="en-US" sz="3000" b="1" i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we make software more valuable.”</a:t>
            </a:r>
            <a:endParaRPr lang="en-US" sz="3000" dirty="0"/>
          </a:p>
        </p:txBody>
      </p:sp>
      <p:sp>
        <p:nvSpPr>
          <p:cNvPr id="3" name="Shape 1"/>
          <p:cNvSpPr/>
          <p:nvPr/>
        </p:nvSpPr>
        <p:spPr>
          <a:xfrm>
            <a:off x="914400" y="3657600"/>
            <a:ext cx="548640" cy="36576"/>
          </a:xfrm>
          <a:prstGeom prst="rect">
            <a:avLst/>
          </a:prstGeom>
          <a:solidFill>
            <a:srgbClr val="C49A2C"/>
          </a:solidFill>
          <a:ln/>
        </p:spPr>
      </p:sp>
      <p:sp>
        <p:nvSpPr>
          <p:cNvPr id="4" name="Text 2"/>
          <p:cNvSpPr/>
          <p:nvPr/>
        </p:nvSpPr>
        <p:spPr>
          <a:xfrm>
            <a:off x="914400" y="3931920"/>
            <a:ext cx="89611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ADCF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alternative is either a tool your agency has to operate itself, or a one-time engagement. We're the only ongoing, embedded analyst in the mix — and the agency is always the hero of the story.</a:t>
            </a:r>
            <a:endParaRPr lang="en-US" sz="1400" dirty="0"/>
          </a:p>
        </p:txBody>
      </p:sp>
      <p:sp>
        <p:nvSpPr>
          <p:cNvPr id="5" name="Text 3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INVESTMENT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48640" y="731520"/>
            <a:ext cx="82296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Simple, transparent pricing</a:t>
            </a:r>
            <a:endParaRPr lang="en-US" sz="3200" dirty="0"/>
          </a:p>
        </p:txBody>
      </p:sp>
      <p:sp>
        <p:nvSpPr>
          <p:cNvPr id="4" name="Shape 2"/>
          <p:cNvSpPr/>
          <p:nvPr/>
        </p:nvSpPr>
        <p:spPr>
          <a:xfrm>
            <a:off x="548640" y="2103120"/>
            <a:ext cx="2606040" cy="2011680"/>
          </a:xfrm>
          <a:prstGeom prst="roundRect">
            <a:avLst>
              <a:gd name="adj" fmla="val 2273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548640" y="2423160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34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$5,000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85800" y="315468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one-time setup fee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3337560" y="2103120"/>
            <a:ext cx="2606040" cy="2011680"/>
          </a:xfrm>
          <a:prstGeom prst="roundRect">
            <a:avLst>
              <a:gd name="adj" fmla="val 2273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337560" y="2423160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34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$1,500/mo</a:t>
            </a:r>
            <a:endParaRPr lang="en-US" sz="2400" dirty="0"/>
          </a:p>
        </p:txBody>
      </p:sp>
      <p:sp>
        <p:nvSpPr>
          <p:cNvPr id="9" name="Text 7"/>
          <p:cNvSpPr/>
          <p:nvPr/>
        </p:nvSpPr>
        <p:spPr>
          <a:xfrm>
            <a:off x="3474720" y="315468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subscription · 12-mo minimum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6126480" y="2103120"/>
            <a:ext cx="2606040" cy="2011680"/>
          </a:xfrm>
          <a:prstGeom prst="roundRect">
            <a:avLst>
              <a:gd name="adj" fmla="val 2273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126480" y="2423160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34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$100/hr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6263640" y="315468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ad-hoc, beyond 5 included hrs/qtr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8915400" y="2103120"/>
            <a:ext cx="2606040" cy="2011680"/>
          </a:xfrm>
          <a:prstGeom prst="roundRect">
            <a:avLst>
              <a:gd name="adj" fmla="val 2273"/>
            </a:avLst>
          </a:prstGeom>
          <a:solidFill>
            <a:srgbClr val="FAF9F6"/>
          </a:solidFill>
          <a:ln w="12700">
            <a:solidFill>
              <a:srgbClr val="E9E6DF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915400" y="2423160"/>
            <a:ext cx="26060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b="1" dirty="0">
                <a:solidFill>
                  <a:srgbClr val="334B7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$24,800</a:t>
            </a: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9052560" y="3154680"/>
            <a:ext cx="233172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total ARR per customer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48640" y="4480560"/>
            <a:ext cx="98755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i="1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long-term IT contract. No new system to learn. Cancel-friendly relative to a headcount commitment.</a:t>
            </a:r>
            <a:endParaRPr lang="en-US" sz="1250" dirty="0"/>
          </a:p>
        </p:txBody>
      </p:sp>
      <p:sp>
        <p:nvSpPr>
          <p:cNvPr id="17" name="Text 15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457200"/>
            <a:ext cx="2926080" cy="384048"/>
          </a:xfrm>
          <a:prstGeom prst="roundRect">
            <a:avLst>
              <a:gd name="adj" fmla="val 19048"/>
            </a:avLst>
          </a:prstGeom>
          <a:solidFill>
            <a:srgbClr val="C49A2C"/>
          </a:solidFill>
          <a:ln/>
        </p:spPr>
      </p:sp>
      <p:sp>
        <p:nvSpPr>
          <p:cNvPr id="3" name="Text 1"/>
          <p:cNvSpPr/>
          <p:nvPr/>
        </p:nvSpPr>
        <p:spPr>
          <a:xfrm>
            <a:off x="8778240" y="457200"/>
            <a:ext cx="29260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FOR: INTERNAL CHAMPION</a:t>
            </a:r>
            <a:endParaRPr lang="en-US" sz="1050" dirty="0"/>
          </a:p>
        </p:txBody>
      </p:sp>
      <p:sp>
        <p:nvSpPr>
          <p:cNvPr id="4" name="Text 2"/>
          <p:cNvSpPr/>
          <p:nvPr/>
        </p:nvSpPr>
        <p:spPr>
          <a:xfrm>
            <a:off x="548640" y="411480"/>
            <a:ext cx="73152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MAKING THE CASE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731520"/>
            <a:ext cx="777240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6233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Make the case upstream</a:t>
            </a:r>
            <a:endParaRPr lang="en-US" sz="3200" dirty="0"/>
          </a:p>
        </p:txBody>
      </p:sp>
      <p:sp>
        <p:nvSpPr>
          <p:cNvPr id="6" name="Text 4"/>
          <p:cNvSpPr/>
          <p:nvPr/>
        </p:nvSpPr>
        <p:spPr>
          <a:xfrm>
            <a:off x="548640" y="1417320"/>
            <a:ext cx="77724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Talking points for a chief or admin taking this to the city manager, council, or board.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548640" y="2194560"/>
            <a:ext cx="320040" cy="320040"/>
          </a:xfrm>
          <a:prstGeom prst="roundRect">
            <a:avLst>
              <a:gd name="adj" fmla="val 14286"/>
            </a:avLst>
          </a:prstGeom>
          <a:solidFill>
            <a:srgbClr val="334B73"/>
          </a:solidFill>
          <a:ln/>
        </p:spPr>
      </p:sp>
      <p:sp>
        <p:nvSpPr>
          <p:cNvPr id="8" name="Text 6"/>
          <p:cNvSpPr/>
          <p:nvPr/>
        </p:nvSpPr>
        <p:spPr>
          <a:xfrm>
            <a:off x="548640" y="219456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1051560" y="214884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Costs a third of one FTE analyst — no salary, benefits, or pension liability.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548640" y="3063240"/>
            <a:ext cx="320040" cy="320040"/>
          </a:xfrm>
          <a:prstGeom prst="roundRect">
            <a:avLst>
              <a:gd name="adj" fmla="val 14286"/>
            </a:avLst>
          </a:prstGeom>
          <a:solidFill>
            <a:srgbClr val="334B73"/>
          </a:solidFill>
          <a:ln/>
        </p:spPr>
      </p:sp>
      <p:sp>
        <p:nvSpPr>
          <p:cNvPr id="11" name="Text 9"/>
          <p:cNvSpPr/>
          <p:nvPr/>
        </p:nvSpPr>
        <p:spPr>
          <a:xfrm>
            <a:off x="548640" y="306324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2" name="Text 10"/>
          <p:cNvSpPr/>
          <p:nvPr/>
        </p:nvSpPr>
        <p:spPr>
          <a:xfrm>
            <a:off x="1051560" y="301752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recruiting cycle. Live in about 30 days, not a hiring season.</a:t>
            </a:r>
            <a:endParaRPr lang="en-US" sz="1350" dirty="0"/>
          </a:p>
        </p:txBody>
      </p:sp>
      <p:sp>
        <p:nvSpPr>
          <p:cNvPr id="13" name="Shape 11"/>
          <p:cNvSpPr/>
          <p:nvPr/>
        </p:nvSpPr>
        <p:spPr>
          <a:xfrm>
            <a:off x="548640" y="3931920"/>
            <a:ext cx="320040" cy="320040"/>
          </a:xfrm>
          <a:prstGeom prst="roundRect">
            <a:avLst>
              <a:gd name="adj" fmla="val 14286"/>
            </a:avLst>
          </a:prstGeom>
          <a:solidFill>
            <a:srgbClr val="334B73"/>
          </a:solidFill>
          <a:ln/>
        </p:spPr>
      </p:sp>
      <p:sp>
        <p:nvSpPr>
          <p:cNvPr id="14" name="Text 12"/>
          <p:cNvSpPr/>
          <p:nvPr/>
        </p:nvSpPr>
        <p:spPr>
          <a:xfrm>
            <a:off x="548640" y="393192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5" name="Text 13"/>
          <p:cNvSpPr/>
          <p:nvPr/>
        </p:nvSpPr>
        <p:spPr>
          <a:xfrm>
            <a:off x="1051560" y="388620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single point of failure — a team behind the work, not one employee.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548640" y="4800600"/>
            <a:ext cx="320040" cy="320040"/>
          </a:xfrm>
          <a:prstGeom prst="roundRect">
            <a:avLst>
              <a:gd name="adj" fmla="val 14286"/>
            </a:avLst>
          </a:prstGeom>
          <a:solidFill>
            <a:srgbClr val="334B73"/>
          </a:solidFill>
          <a:ln/>
        </p:spPr>
      </p:sp>
      <p:sp>
        <p:nvSpPr>
          <p:cNvPr id="17" name="Text 15"/>
          <p:cNvSpPr/>
          <p:nvPr/>
        </p:nvSpPr>
        <p:spPr>
          <a:xfrm>
            <a:off x="548640" y="4800600"/>
            <a:ext cx="3200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dirty="0">
                <a:solidFill>
                  <a:srgbClr val="C49A2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✓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1051560" y="4754880"/>
            <a:ext cx="96012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buNone/>
            </a:pPr>
            <a:r>
              <a:rPr lang="en-US" sz="1350" dirty="0">
                <a:solidFill>
                  <a:srgbClr val="16233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Fits inside existing budget cycles and grant funding categories.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548640" y="6510528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 ANALYTICS  ·  MASTER PITCH DECK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11521440" y="6510528"/>
            <a:ext cx="457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5B606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2026-07-27T12:49:02Z</dcterms:created>
  <dcterms:modified xsi:type="dcterms:W3CDTF">2026-07-27T12:49:02Z</dcterms:modified>
</cp:coreProperties>
</file>